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56" r:id="rId2"/>
    <p:sldId id="336" r:id="rId3"/>
    <p:sldId id="337" r:id="rId4"/>
    <p:sldId id="338" r:id="rId5"/>
    <p:sldId id="339" r:id="rId6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60000"/>
    <a:srgbClr val="70808F"/>
    <a:srgbClr val="2383C7"/>
    <a:srgbClr val="DA4A73"/>
    <a:srgbClr val="E2F0D9"/>
    <a:srgbClr val="E5FFE7"/>
    <a:srgbClr val="FFFFFF"/>
    <a:srgbClr val="F2F2F2"/>
    <a:srgbClr val="E1DC0E"/>
    <a:srgbClr val="F1F11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99" autoAdjust="0"/>
    <p:restoredTop sz="94660"/>
  </p:normalViewPr>
  <p:slideViewPr>
    <p:cSldViewPr snapToGrid="0">
      <p:cViewPr varScale="1">
        <p:scale>
          <a:sx n="80" d="100"/>
          <a:sy n="80" d="100"/>
        </p:scale>
        <p:origin x="778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69A9AC0-023D-4EBA-A707-E076EC9BE7B6}" type="datetimeFigureOut">
              <a:rPr lang="zh-CN" altLang="en-US" smtClean="0"/>
              <a:t>2022/12/5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0020EC4-3511-45D9-9AA6-194F15C5BC5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35350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5683C8A-5220-45A4-9A85-00FA6DE4AD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59538926-F606-4F3E-8819-4492FDFACE9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45F4978C-9B8D-49AA-B2BF-BF8F48AA8AE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18072D2-785E-4C1E-8571-4D4E34817C28}" type="datetimeFigureOut">
              <a:rPr lang="zh-CN" altLang="en-US" smtClean="0"/>
              <a:t>2022/12/5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70C67277-2550-4D45-8C12-CD84734D10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AF2C432C-74B3-475D-BB20-A54DA3702F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29C203F-DA85-4024-8208-C6C68BEF7EE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401499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539B0E2-9EBB-4889-A59B-9C230D80C9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241D6C5-AFF7-433B-AC21-F1CD762A96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95728447-A1C5-4585-8151-D151C60073A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18072D2-785E-4C1E-8571-4D4E34817C28}" type="datetimeFigureOut">
              <a:rPr lang="zh-CN" altLang="en-US" smtClean="0"/>
              <a:t>2022/12/5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9664DE6E-5550-4119-BAFE-7AA3D4DB57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2DD6202B-BF25-48D4-B25F-35DCFADE09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29C203F-DA85-4024-8208-C6C68BEF7EE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313839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996993F-48AB-466C-8142-D49EF4C149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CE0CFD68-48EC-4557-8A85-1A3172FF22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14C8B7BB-466A-4EAA-9A47-FF12EBA7C2B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18072D2-785E-4C1E-8571-4D4E34817C28}" type="datetimeFigureOut">
              <a:rPr lang="zh-CN" altLang="en-US" smtClean="0"/>
              <a:t>2022/12/5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3987054E-2AFB-41C6-B5DD-83938BCA9E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AC01AC7E-57D4-4DF5-BED2-10D2BEE11A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29C203F-DA85-4024-8208-C6C68BEF7EE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033339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4EDE1E4-7C8C-4A77-B837-28B902A949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0B542FC-9790-4F85-98CD-C35B563367E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A60DECE1-A74D-4520-A3F4-BA68D6413CA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27BB4F60-0FC3-4DD2-A230-27355BC8B2E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18072D2-785E-4C1E-8571-4D4E34817C28}" type="datetimeFigureOut">
              <a:rPr lang="zh-CN" altLang="en-US" smtClean="0"/>
              <a:t>2022/12/5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C0CEA690-79D1-45DE-BB14-5E331D1096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8F4EF3D9-B54A-41CA-8AF7-C7781889BB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29C203F-DA85-4024-8208-C6C68BEF7EE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70907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4345657-3440-4BA8-ADBF-9028CB28D9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2D1C7F3C-1FE0-4F75-8CD7-F142721C93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55BD7399-7C31-408B-A978-A11127C3B83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5146E2E9-121F-44CA-9345-7ED3A77B733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0C66B58D-40B0-4C56-B824-D077A778231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B4488EFE-3B07-4134-AFC2-2CA2BB3378E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18072D2-785E-4C1E-8571-4D4E34817C28}" type="datetimeFigureOut">
              <a:rPr lang="zh-CN" altLang="en-US" smtClean="0"/>
              <a:t>2022/12/5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5F443F50-EADD-4B2A-B5D9-945099B2DE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91071FE0-51BB-43E8-BF0E-8A042CC737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29C203F-DA85-4024-8208-C6C68BEF7EE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003276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FD119D3-B02B-4BC3-875E-FB6CFB2220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92981929-B5C8-44B0-A105-673EDE55FDA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18072D2-785E-4C1E-8571-4D4E34817C28}" type="datetimeFigureOut">
              <a:rPr lang="zh-CN" altLang="en-US" smtClean="0"/>
              <a:t>2022/12/5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ECA84069-8FA9-4B56-B462-57D54A5DD0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2EBF7437-2CCC-4BD1-AA39-5B7B5E699E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29C203F-DA85-4024-8208-C6C68BEF7EE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536593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9E9D38E9-726B-48C2-8FF0-0A22D77E3EE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18072D2-785E-4C1E-8571-4D4E34817C28}" type="datetimeFigureOut">
              <a:rPr lang="zh-CN" altLang="en-US" smtClean="0"/>
              <a:t>2022/12/5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2EDA93B1-6F71-4DC0-8B5E-154DAEB5E3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493E2F7-3201-49BD-9AEA-1C6B9782BE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29C203F-DA85-4024-8208-C6C68BEF7EE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555736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970FC84-DCAB-4FD9-B2B7-4505D0CDE1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25EC5A6-2285-4134-9C81-0C5048D8F7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1E57ABBF-9E9E-44B8-BE79-1E7AF643AAC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8346FD64-9771-49D4-883B-3E7382F0C1E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18072D2-785E-4C1E-8571-4D4E34817C28}" type="datetimeFigureOut">
              <a:rPr lang="zh-CN" altLang="en-US" smtClean="0"/>
              <a:t>2022/12/5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58A49148-9E5B-407A-B9D0-2B8116F8E9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4760F448-7914-4561-8B01-FBD48B4E6D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29C203F-DA85-4024-8208-C6C68BEF7EE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258938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1E23173-9DA9-4337-9F5B-4A93A2C9F0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4A128471-E2F7-4363-92F4-9AC800A1F6E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D8BCE3FC-99DE-47CC-8653-54619D8A933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43CBDD8E-92B0-4C25-8FCC-CEB4BFCF935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18072D2-785E-4C1E-8571-4D4E34817C28}" type="datetimeFigureOut">
              <a:rPr lang="zh-CN" altLang="en-US" smtClean="0"/>
              <a:t>2022/12/5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2839B470-028F-4030-A368-61E5A4EEEF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91856559-5457-4DDD-A913-EE2291E76C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29C203F-DA85-4024-8208-C6C68BEF7EE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8129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B913E00-F8EF-43DD-9A1A-D2053C53E9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33A3EF7A-0AF0-42A8-BF02-4E5C1871DF4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CA5E1043-56C5-4B91-9425-0C58C2BE79F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18072D2-785E-4C1E-8571-4D4E34817C28}" type="datetimeFigureOut">
              <a:rPr lang="zh-CN" altLang="en-US" smtClean="0"/>
              <a:t>2022/12/5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96D0DABC-6C2A-4530-A196-CFFDAEB048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A2EB51D7-6879-4FCB-876E-617FC199C3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29C203F-DA85-4024-8208-C6C68BEF7EE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135504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290BACA6-2F73-42AA-9FF5-1A7E051779F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A6491B72-7EBE-4CDF-AFF9-7E6A7738FEA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B0112398-F3AD-4CC6-BD4E-DF21CCE820D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18072D2-785E-4C1E-8571-4D4E34817C28}" type="datetimeFigureOut">
              <a:rPr lang="zh-CN" altLang="en-US" smtClean="0"/>
              <a:t>2022/12/5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A3A41FB1-4CE5-42A5-BAB5-F682AFBB0E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8E750AC5-2128-41BD-80E3-712A096BA5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29C203F-DA85-4024-8208-C6C68BEF7EE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885000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>
            <a:extLst>
              <a:ext uri="{FF2B5EF4-FFF2-40B4-BE49-F238E27FC236}">
                <a16:creationId xmlns:a16="http://schemas.microsoft.com/office/drawing/2014/main" id="{CB28C10A-3613-417F-89FC-18AD93338969}"/>
              </a:ext>
            </a:extLst>
          </p:cNvPr>
          <p:cNvSpPr/>
          <p:nvPr userDrawn="1"/>
        </p:nvSpPr>
        <p:spPr>
          <a:xfrm>
            <a:off x="0" y="1"/>
            <a:ext cx="12192000" cy="6858000"/>
          </a:xfrm>
          <a:prstGeom prst="rect">
            <a:avLst/>
          </a:prstGeom>
          <a:solidFill>
            <a:srgbClr val="7080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: 剪去单角 7">
            <a:extLst>
              <a:ext uri="{FF2B5EF4-FFF2-40B4-BE49-F238E27FC236}">
                <a16:creationId xmlns:a16="http://schemas.microsoft.com/office/drawing/2014/main" id="{0E10FD0D-2E5B-414D-96D7-D4DFC0E96661}"/>
              </a:ext>
            </a:extLst>
          </p:cNvPr>
          <p:cNvSpPr/>
          <p:nvPr userDrawn="1"/>
        </p:nvSpPr>
        <p:spPr>
          <a:xfrm>
            <a:off x="208344" y="196770"/>
            <a:ext cx="11794603" cy="6447098"/>
          </a:xfrm>
          <a:prstGeom prst="snip1Rect">
            <a:avLst>
              <a:gd name="adj" fmla="val 0"/>
            </a:avLst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4723527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2.jpe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720C5596-B3CF-42D9-BAA5-572FC069F579}"/>
              </a:ext>
            </a:extLst>
          </p:cNvPr>
          <p:cNvSpPr/>
          <p:nvPr/>
        </p:nvSpPr>
        <p:spPr>
          <a:xfrm>
            <a:off x="0" y="1"/>
            <a:ext cx="12192000" cy="6858000"/>
          </a:xfrm>
          <a:prstGeom prst="rect">
            <a:avLst/>
          </a:prstGeom>
          <a:solidFill>
            <a:srgbClr val="7080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: 剪去单角 4">
            <a:extLst>
              <a:ext uri="{FF2B5EF4-FFF2-40B4-BE49-F238E27FC236}">
                <a16:creationId xmlns:a16="http://schemas.microsoft.com/office/drawing/2014/main" id="{6DEAC190-13C6-49A5-9BC2-BC9674234BA1}"/>
              </a:ext>
            </a:extLst>
          </p:cNvPr>
          <p:cNvSpPr/>
          <p:nvPr/>
        </p:nvSpPr>
        <p:spPr>
          <a:xfrm>
            <a:off x="648181" y="613457"/>
            <a:ext cx="10949651" cy="5648447"/>
          </a:xfrm>
          <a:prstGeom prst="snip1Rect">
            <a:avLst>
              <a:gd name="adj" fmla="val 0"/>
            </a:avLst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0A439CE3-AE54-4AEE-B1FD-B7A696C013E4}"/>
              </a:ext>
            </a:extLst>
          </p:cNvPr>
          <p:cNvSpPr txBox="1"/>
          <p:nvPr/>
        </p:nvSpPr>
        <p:spPr>
          <a:xfrm>
            <a:off x="1193796" y="2782290"/>
            <a:ext cx="6981398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66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</a:rPr>
              <a:t>预防一般违法行为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8460589F-2C8B-4D1B-B256-7D4E5792B203}"/>
              </a:ext>
            </a:extLst>
          </p:cNvPr>
          <p:cNvSpPr txBox="1"/>
          <p:nvPr/>
        </p:nvSpPr>
        <p:spPr>
          <a:xfrm>
            <a:off x="648182" y="982293"/>
            <a:ext cx="5447818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2500" b="1" dirty="0">
                <a:solidFill>
                  <a:schemeClr val="accent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《</a:t>
            </a:r>
            <a:r>
              <a:rPr lang="zh-CN" altLang="en-US" sz="2500" b="1" dirty="0">
                <a:solidFill>
                  <a:schemeClr val="accent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职业道德与法律</a:t>
            </a:r>
            <a:r>
              <a:rPr lang="en-US" altLang="zh-CN" sz="2500" b="1" dirty="0">
                <a:solidFill>
                  <a:schemeClr val="accent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》</a:t>
            </a:r>
            <a:r>
              <a:rPr lang="zh-CN" altLang="en-US" sz="2500" b="1" dirty="0">
                <a:solidFill>
                  <a:schemeClr val="accent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第四单元第</a:t>
            </a:r>
            <a:r>
              <a:rPr lang="en-US" altLang="zh-CN" sz="2500" b="1">
                <a:solidFill>
                  <a:schemeClr val="accent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9</a:t>
            </a:r>
            <a:r>
              <a:rPr lang="zh-CN" altLang="en-US" sz="2500" b="1">
                <a:solidFill>
                  <a:schemeClr val="accent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课</a:t>
            </a:r>
            <a:endParaRPr lang="zh-CN" altLang="en-US" sz="2500" b="1" dirty="0">
              <a:solidFill>
                <a:schemeClr val="accent1">
                  <a:lumMod val="50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28" name="文本框 127">
            <a:extLst>
              <a:ext uri="{FF2B5EF4-FFF2-40B4-BE49-F238E27FC236}">
                <a16:creationId xmlns:a16="http://schemas.microsoft.com/office/drawing/2014/main" id="{3D222780-6BD6-4E5B-8B03-FB3FB68B8626}"/>
              </a:ext>
            </a:extLst>
          </p:cNvPr>
          <p:cNvSpPr txBox="1"/>
          <p:nvPr/>
        </p:nvSpPr>
        <p:spPr>
          <a:xfrm>
            <a:off x="7195376" y="4584701"/>
            <a:ext cx="21182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000" b="1" dirty="0">
                <a:solidFill>
                  <a:schemeClr val="accent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教师：刘百灵</a:t>
            </a:r>
          </a:p>
        </p:txBody>
      </p:sp>
      <p:pic>
        <p:nvPicPr>
          <p:cNvPr id="2" name="教育教学">
            <a:hlinkClick r:id="" action="ppaction://media"/>
            <a:extLst>
              <a:ext uri="{FF2B5EF4-FFF2-40B4-BE49-F238E27FC236}">
                <a16:creationId xmlns:a16="http://schemas.microsoft.com/office/drawing/2014/main" id="{BE02B51E-1591-4D09-B2D2-469AF0C6291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406400" y="-1041400"/>
            <a:ext cx="609600" cy="609600"/>
          </a:xfrm>
          <a:prstGeom prst="rect">
            <a:avLst/>
          </a:prstGeom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A1D84E9B-97FE-4576-9DBD-8B6E061717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9546" y="765569"/>
            <a:ext cx="2966056" cy="25112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7716516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9">
            <a:extLst>
              <a:ext uri="{FF2B5EF4-FFF2-40B4-BE49-F238E27FC236}">
                <a16:creationId xmlns:a16="http://schemas.microsoft.com/office/drawing/2014/main" id="{C3131F9D-DB48-DEAF-F739-64E44F8C8EFF}"/>
              </a:ext>
            </a:extLst>
          </p:cNvPr>
          <p:cNvSpPr txBox="1"/>
          <p:nvPr/>
        </p:nvSpPr>
        <p:spPr>
          <a:xfrm>
            <a:off x="2240940" y="3044279"/>
            <a:ext cx="7710119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2200" b="1" dirty="0">
                <a:solidFill>
                  <a:schemeClr val="accent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增强守法意识，同违法犯罪行为作斗争。自觉依法规范自己的行为，树立以守法为荣，以违法为耻的观念，认同法律，自觉守法。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28223916-3F55-9B35-44EF-0BBC9EE693EE}"/>
              </a:ext>
            </a:extLst>
          </p:cNvPr>
          <p:cNvSpPr txBox="1"/>
          <p:nvPr/>
        </p:nvSpPr>
        <p:spPr>
          <a:xfrm>
            <a:off x="4407216" y="992849"/>
            <a:ext cx="2793684" cy="86359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dist"/>
            <a:endParaRPr lang="zh-CN" altLang="en-US" sz="7200" b="1" dirty="0">
              <a:solidFill>
                <a:schemeClr val="bg1"/>
              </a:solidFill>
              <a:latin typeface="宋体" panose="02010600030101010101" pitchFamily="2" charset="-122"/>
              <a:ea typeface="宋体" panose="02010600030101010101" pitchFamily="2" charset="-122"/>
              <a:cs typeface="+mn-ea"/>
              <a:sym typeface="+mn-lt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78C4BDCC-1908-BFFB-F533-42CF5C854ECB}"/>
              </a:ext>
            </a:extLst>
          </p:cNvPr>
          <p:cNvSpPr txBox="1"/>
          <p:nvPr/>
        </p:nvSpPr>
        <p:spPr>
          <a:xfrm>
            <a:off x="4785189" y="1101478"/>
            <a:ext cx="203773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solidFill>
                  <a:srgbClr val="C6E6E8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知识目标</a:t>
            </a:r>
          </a:p>
        </p:txBody>
      </p:sp>
      <p:pic>
        <p:nvPicPr>
          <p:cNvPr id="14" name="Picture 2">
            <a:extLst>
              <a:ext uri="{FF2B5EF4-FFF2-40B4-BE49-F238E27FC236}">
                <a16:creationId xmlns:a16="http://schemas.microsoft.com/office/drawing/2014/main" id="{3F96E902-5DFD-072F-FA73-5856F8DD68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5738" y="2482342"/>
            <a:ext cx="8130763" cy="176408"/>
          </a:xfrm>
          <a:prstGeom prst="rect">
            <a:avLst/>
          </a:prstGeom>
          <a:solidFill>
            <a:srgbClr val="437AA8"/>
          </a:solidFill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920687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圆角矩形 29">
            <a:extLst>
              <a:ext uri="{FF2B5EF4-FFF2-40B4-BE49-F238E27FC236}">
                <a16:creationId xmlns:a16="http://schemas.microsoft.com/office/drawing/2014/main" id="{638EB0B9-F15E-93C9-8F89-02D5DBD24BA6}"/>
              </a:ext>
            </a:extLst>
          </p:cNvPr>
          <p:cNvSpPr/>
          <p:nvPr/>
        </p:nvSpPr>
        <p:spPr>
          <a:xfrm>
            <a:off x="3305180" y="4783622"/>
            <a:ext cx="2173835" cy="881901"/>
          </a:xfrm>
          <a:prstGeom prst="roundRect">
            <a:avLst>
              <a:gd name="adj" fmla="val 50000"/>
            </a:avLst>
          </a:prstGeom>
          <a:solidFill>
            <a:srgbClr val="88CA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+mj-ea"/>
              <a:ea typeface="+mj-ea"/>
            </a:endParaRPr>
          </a:p>
        </p:txBody>
      </p:sp>
      <p:sp>
        <p:nvSpPr>
          <p:cNvPr id="11" name="椭圆 10">
            <a:extLst>
              <a:ext uri="{FF2B5EF4-FFF2-40B4-BE49-F238E27FC236}">
                <a16:creationId xmlns:a16="http://schemas.microsoft.com/office/drawing/2014/main" id="{1EE7B538-3084-451E-41D2-26C103D28CE2}"/>
              </a:ext>
            </a:extLst>
          </p:cNvPr>
          <p:cNvSpPr/>
          <p:nvPr/>
        </p:nvSpPr>
        <p:spPr>
          <a:xfrm>
            <a:off x="620315" y="3452148"/>
            <a:ext cx="1800157" cy="1530010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rgbClr val="70808F"/>
              </a:solidFill>
            </a:endParaRPr>
          </a:p>
        </p:txBody>
      </p:sp>
      <p:sp>
        <p:nvSpPr>
          <p:cNvPr id="16" name="圆角矩形 29">
            <a:extLst>
              <a:ext uri="{FF2B5EF4-FFF2-40B4-BE49-F238E27FC236}">
                <a16:creationId xmlns:a16="http://schemas.microsoft.com/office/drawing/2014/main" id="{F0B3B346-5D6D-AEDD-ED6E-CED42C010BAE}"/>
              </a:ext>
            </a:extLst>
          </p:cNvPr>
          <p:cNvSpPr/>
          <p:nvPr/>
        </p:nvSpPr>
        <p:spPr>
          <a:xfrm>
            <a:off x="3305180" y="2721024"/>
            <a:ext cx="2173835" cy="881901"/>
          </a:xfrm>
          <a:prstGeom prst="roundRect">
            <a:avLst>
              <a:gd name="adj" fmla="val 50000"/>
            </a:avLst>
          </a:prstGeom>
          <a:solidFill>
            <a:srgbClr val="457E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+mj-ea"/>
              <a:ea typeface="+mj-ea"/>
            </a:endParaRPr>
          </a:p>
        </p:txBody>
      </p:sp>
      <p:sp>
        <p:nvSpPr>
          <p:cNvPr id="5" name="左大括号 4">
            <a:extLst>
              <a:ext uri="{FF2B5EF4-FFF2-40B4-BE49-F238E27FC236}">
                <a16:creationId xmlns:a16="http://schemas.microsoft.com/office/drawing/2014/main" id="{FBB621A3-BDD9-8657-4BCF-C6570D8339FD}"/>
              </a:ext>
            </a:extLst>
          </p:cNvPr>
          <p:cNvSpPr/>
          <p:nvPr/>
        </p:nvSpPr>
        <p:spPr>
          <a:xfrm>
            <a:off x="5600046" y="2466765"/>
            <a:ext cx="411854" cy="1379047"/>
          </a:xfrm>
          <a:prstGeom prst="leftBrac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40A21FB1-FBBF-E566-D38F-99EA735991E6}"/>
              </a:ext>
            </a:extLst>
          </p:cNvPr>
          <p:cNvSpPr txBox="1"/>
          <p:nvPr/>
        </p:nvSpPr>
        <p:spPr>
          <a:xfrm>
            <a:off x="773360" y="3815209"/>
            <a:ext cx="149406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预防一般违法行为</a:t>
            </a:r>
          </a:p>
        </p:txBody>
      </p:sp>
      <p:sp>
        <p:nvSpPr>
          <p:cNvPr id="23" name="左大括号 22">
            <a:extLst>
              <a:ext uri="{FF2B5EF4-FFF2-40B4-BE49-F238E27FC236}">
                <a16:creationId xmlns:a16="http://schemas.microsoft.com/office/drawing/2014/main" id="{79643692-6B86-A99B-C482-33B98A6F50F4}"/>
              </a:ext>
            </a:extLst>
          </p:cNvPr>
          <p:cNvSpPr/>
          <p:nvPr/>
        </p:nvSpPr>
        <p:spPr>
          <a:xfrm>
            <a:off x="2615340" y="2940803"/>
            <a:ext cx="411855" cy="2552700"/>
          </a:xfrm>
          <a:prstGeom prst="leftBrace">
            <a:avLst/>
          </a:prstGeom>
          <a:ln>
            <a:solidFill>
              <a:schemeClr val="accent1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B273CC26-37CA-64F4-DAA4-C48ED9F92BE6}"/>
              </a:ext>
            </a:extLst>
          </p:cNvPr>
          <p:cNvSpPr txBox="1"/>
          <p:nvPr/>
        </p:nvSpPr>
        <p:spPr>
          <a:xfrm>
            <a:off x="3381066" y="2740791"/>
            <a:ext cx="202206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自觉维护社会公共秩序</a:t>
            </a: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3E126C30-9C7F-AA75-4B42-DD34D1FFAB1C}"/>
              </a:ext>
            </a:extLst>
          </p:cNvPr>
          <p:cNvSpPr txBox="1"/>
          <p:nvPr/>
        </p:nvSpPr>
        <p:spPr>
          <a:xfrm>
            <a:off x="3347283" y="4993738"/>
            <a:ext cx="20220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杜绝不良行为</a:t>
            </a:r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A80CA52D-F1F4-14AE-BCB4-D5A78B29A6F8}"/>
              </a:ext>
            </a:extLst>
          </p:cNvPr>
          <p:cNvSpPr/>
          <p:nvPr/>
        </p:nvSpPr>
        <p:spPr>
          <a:xfrm>
            <a:off x="6276801" y="2352510"/>
            <a:ext cx="4991274" cy="1607559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9970B6F5-DA02-E5AE-CA82-ED567893E9E5}"/>
              </a:ext>
            </a:extLst>
          </p:cNvPr>
          <p:cNvSpPr txBox="1"/>
          <p:nvPr/>
        </p:nvSpPr>
        <p:spPr>
          <a:xfrm>
            <a:off x="6495811" y="2410016"/>
            <a:ext cx="4288353" cy="140519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000" dirty="0">
                <a:solidFill>
                  <a:schemeClr val="accent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1.</a:t>
            </a:r>
            <a:r>
              <a:rPr lang="zh-CN" altLang="en-US" sz="2000" dirty="0">
                <a:solidFill>
                  <a:schemeClr val="accent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违法行为具有社会危害性</a:t>
            </a:r>
            <a:endParaRPr lang="en-US" altLang="zh-CN" sz="2000" dirty="0">
              <a:solidFill>
                <a:schemeClr val="accent1">
                  <a:lumMod val="50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000" dirty="0">
                <a:solidFill>
                  <a:schemeClr val="accent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2.</a:t>
            </a:r>
            <a:r>
              <a:rPr lang="zh-CN" altLang="en-US" sz="2000" dirty="0">
                <a:solidFill>
                  <a:schemeClr val="accent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违反治安管理的行为要受法律处罚</a:t>
            </a:r>
            <a:endParaRPr lang="en-US" altLang="zh-CN" sz="2000" dirty="0">
              <a:solidFill>
                <a:schemeClr val="accent1">
                  <a:lumMod val="50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000" dirty="0">
                <a:solidFill>
                  <a:schemeClr val="accent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3.</a:t>
            </a:r>
            <a:r>
              <a:rPr lang="zh-CN" altLang="en-US" sz="2000" dirty="0">
                <a:solidFill>
                  <a:schemeClr val="accent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自觉依法规范自己的行为</a:t>
            </a:r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7C86CC4C-E882-143F-141B-FC52523E55F1}"/>
              </a:ext>
            </a:extLst>
          </p:cNvPr>
          <p:cNvSpPr/>
          <p:nvPr/>
        </p:nvSpPr>
        <p:spPr>
          <a:xfrm>
            <a:off x="6276801" y="4442337"/>
            <a:ext cx="4991274" cy="1607559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156C4A96-CF34-D10C-4FFE-CB218A3C6BAA}"/>
              </a:ext>
            </a:extLst>
          </p:cNvPr>
          <p:cNvSpPr txBox="1"/>
          <p:nvPr/>
        </p:nvSpPr>
        <p:spPr>
          <a:xfrm>
            <a:off x="6495811" y="4499843"/>
            <a:ext cx="4673074" cy="140519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000" dirty="0">
                <a:solidFill>
                  <a:schemeClr val="accent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1.</a:t>
            </a:r>
            <a:r>
              <a:rPr lang="zh-CN" altLang="en-US" sz="2000" dirty="0">
                <a:solidFill>
                  <a:schemeClr val="accent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全社会保护未成年人的健康成长</a:t>
            </a:r>
            <a:endParaRPr lang="en-US" altLang="zh-CN" sz="2000" dirty="0">
              <a:solidFill>
                <a:schemeClr val="accent1">
                  <a:lumMod val="50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000" dirty="0">
                <a:solidFill>
                  <a:schemeClr val="accent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2.</a:t>
            </a:r>
            <a:r>
              <a:rPr lang="zh-CN" altLang="en-US" sz="2000" dirty="0">
                <a:solidFill>
                  <a:schemeClr val="accent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严重不良行为危及未成年人健康成长</a:t>
            </a:r>
            <a:endParaRPr lang="en-US" altLang="zh-CN" sz="2000" dirty="0">
              <a:solidFill>
                <a:schemeClr val="accent1">
                  <a:lumMod val="50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000" dirty="0">
                <a:solidFill>
                  <a:schemeClr val="accent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3.</a:t>
            </a:r>
            <a:r>
              <a:rPr lang="zh-CN" altLang="en-US" sz="2000" dirty="0">
                <a:solidFill>
                  <a:schemeClr val="accent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加强自我防范，杜绝不良行为</a:t>
            </a:r>
          </a:p>
        </p:txBody>
      </p:sp>
      <p:sp>
        <p:nvSpPr>
          <p:cNvPr id="33" name="左大括号 32">
            <a:extLst>
              <a:ext uri="{FF2B5EF4-FFF2-40B4-BE49-F238E27FC236}">
                <a16:creationId xmlns:a16="http://schemas.microsoft.com/office/drawing/2014/main" id="{42E9187A-398F-3F30-33F7-1732E7696F04}"/>
              </a:ext>
            </a:extLst>
          </p:cNvPr>
          <p:cNvSpPr/>
          <p:nvPr/>
        </p:nvSpPr>
        <p:spPr>
          <a:xfrm>
            <a:off x="5600046" y="4535050"/>
            <a:ext cx="411854" cy="1379047"/>
          </a:xfrm>
          <a:prstGeom prst="leftBrac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id="{4FC9E5B9-853D-1A25-B098-190F8A982CF9}"/>
              </a:ext>
            </a:extLst>
          </p:cNvPr>
          <p:cNvSpPr txBox="1"/>
          <p:nvPr/>
        </p:nvSpPr>
        <p:spPr>
          <a:xfrm>
            <a:off x="4721541" y="584209"/>
            <a:ext cx="2559158" cy="64633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dist"/>
            <a:endParaRPr lang="zh-CN" altLang="en-US" sz="7200" b="1" dirty="0">
              <a:solidFill>
                <a:schemeClr val="bg1"/>
              </a:solidFill>
              <a:latin typeface="宋体" panose="02010600030101010101" pitchFamily="2" charset="-122"/>
              <a:ea typeface="宋体" panose="02010600030101010101" pitchFamily="2" charset="-122"/>
              <a:cs typeface="+mn-ea"/>
              <a:sym typeface="+mn-lt"/>
            </a:endParaRPr>
          </a:p>
        </p:txBody>
      </p:sp>
      <p:sp>
        <p:nvSpPr>
          <p:cNvPr id="36" name="文本框 35">
            <a:extLst>
              <a:ext uri="{FF2B5EF4-FFF2-40B4-BE49-F238E27FC236}">
                <a16:creationId xmlns:a16="http://schemas.microsoft.com/office/drawing/2014/main" id="{DC39F49A-8B32-FA1A-28AC-DFBF91120BF9}"/>
              </a:ext>
            </a:extLst>
          </p:cNvPr>
          <p:cNvSpPr txBox="1"/>
          <p:nvPr/>
        </p:nvSpPr>
        <p:spPr>
          <a:xfrm>
            <a:off x="4993031" y="561374"/>
            <a:ext cx="203773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solidFill>
                  <a:srgbClr val="C6E6E8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思维导图</a:t>
            </a:r>
          </a:p>
        </p:txBody>
      </p:sp>
      <p:pic>
        <p:nvPicPr>
          <p:cNvPr id="37" name="Picture 2">
            <a:extLst>
              <a:ext uri="{FF2B5EF4-FFF2-40B4-BE49-F238E27FC236}">
                <a16:creationId xmlns:a16="http://schemas.microsoft.com/office/drawing/2014/main" id="{ECB820CF-F600-0B28-C053-563A485448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3186" y="1506929"/>
            <a:ext cx="8130763" cy="176408"/>
          </a:xfrm>
          <a:prstGeom prst="rect">
            <a:avLst/>
          </a:prstGeom>
          <a:solidFill>
            <a:srgbClr val="437AA8"/>
          </a:solidFill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354706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>
            <a:extLst>
              <a:ext uri="{FF2B5EF4-FFF2-40B4-BE49-F238E27FC236}">
                <a16:creationId xmlns:a16="http://schemas.microsoft.com/office/drawing/2014/main" id="{8DCEFD44-D54C-93B4-3D34-C4ABBADDC130}"/>
              </a:ext>
            </a:extLst>
          </p:cNvPr>
          <p:cNvSpPr txBox="1"/>
          <p:nvPr/>
        </p:nvSpPr>
        <p:spPr>
          <a:xfrm>
            <a:off x="4575067" y="483219"/>
            <a:ext cx="2559158" cy="64633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dist"/>
            <a:endParaRPr lang="zh-CN" altLang="en-US" sz="7200" b="1" dirty="0">
              <a:solidFill>
                <a:schemeClr val="bg1"/>
              </a:solidFill>
              <a:latin typeface="宋体" panose="02010600030101010101" pitchFamily="2" charset="-122"/>
              <a:ea typeface="宋体" panose="02010600030101010101" pitchFamily="2" charset="-122"/>
              <a:cs typeface="+mn-ea"/>
              <a:sym typeface="+mn-lt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607665AA-96C6-7B5B-6B02-653A43CA1D13}"/>
              </a:ext>
            </a:extLst>
          </p:cNvPr>
          <p:cNvSpPr txBox="1"/>
          <p:nvPr/>
        </p:nvSpPr>
        <p:spPr>
          <a:xfrm>
            <a:off x="4846557" y="460384"/>
            <a:ext cx="203773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solidFill>
                  <a:srgbClr val="C6E6E8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学习清单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3342CBEE-915F-B97A-4278-85487E80FD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6712" y="1405939"/>
            <a:ext cx="8130763" cy="176408"/>
          </a:xfrm>
          <a:prstGeom prst="rect">
            <a:avLst/>
          </a:prstGeom>
          <a:solidFill>
            <a:srgbClr val="437AA8"/>
          </a:solidFill>
          <a:ln>
            <a:noFill/>
          </a:ln>
        </p:spPr>
      </p:pic>
      <p:sp>
        <p:nvSpPr>
          <p:cNvPr id="18" name="Freeform 1">
            <a:extLst>
              <a:ext uri="{FF2B5EF4-FFF2-40B4-BE49-F238E27FC236}">
                <a16:creationId xmlns:a16="http://schemas.microsoft.com/office/drawing/2014/main" id="{90DDA92F-7D6F-E7F3-29CF-BBC7C5989D60}"/>
              </a:ext>
            </a:extLst>
          </p:cNvPr>
          <p:cNvSpPr/>
          <p:nvPr/>
        </p:nvSpPr>
        <p:spPr>
          <a:xfrm>
            <a:off x="1258406" y="2155492"/>
            <a:ext cx="4018444" cy="644857"/>
          </a:xfrm>
          <a:custGeom>
            <a:avLst/>
            <a:gdLst>
              <a:gd name="connsiteX0" fmla="*/ 3475 w 21600"/>
              <a:gd name="connsiteY0" fmla="*/ 0 h 21600"/>
              <a:gd name="connsiteX1" fmla="*/ 18125 w 21600"/>
              <a:gd name="connsiteY1" fmla="*/ 0 h 21600"/>
              <a:gd name="connsiteX2" fmla="*/ 21600 w 21600"/>
              <a:gd name="connsiteY2" fmla="*/ 10800 h 21600"/>
              <a:gd name="connsiteX3" fmla="*/ 18125 w 21600"/>
              <a:gd name="connsiteY3" fmla="*/ 21600 h 21600"/>
              <a:gd name="connsiteX4" fmla="*/ 3475 w 21600"/>
              <a:gd name="connsiteY4" fmla="*/ 21600 h 21600"/>
              <a:gd name="connsiteX5" fmla="*/ 0 w 21600"/>
              <a:gd name="connsiteY5" fmla="*/ 10800 h 21600"/>
              <a:gd name="connsiteX6" fmla="*/ 3475 w 21600"/>
              <a:gd name="connsiteY6" fmla="*/ 0 h 2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1600" h="21600">
                <a:moveTo>
                  <a:pt x="3475" y="0"/>
                </a:moveTo>
                <a:lnTo>
                  <a:pt x="18125" y="0"/>
                </a:lnTo>
                <a:cubicBezTo>
                  <a:pt x="20044" y="0"/>
                  <a:pt x="21600" y="4835"/>
                  <a:pt x="21600" y="10800"/>
                </a:cubicBezTo>
                <a:cubicBezTo>
                  <a:pt x="21600" y="16765"/>
                  <a:pt x="20044" y="21600"/>
                  <a:pt x="18125" y="21600"/>
                </a:cubicBezTo>
                <a:lnTo>
                  <a:pt x="3475" y="21600"/>
                </a:lnTo>
                <a:cubicBezTo>
                  <a:pt x="1556" y="21600"/>
                  <a:pt x="0" y="16765"/>
                  <a:pt x="0" y="10800"/>
                </a:cubicBezTo>
                <a:cubicBezTo>
                  <a:pt x="0" y="4835"/>
                  <a:pt x="1556" y="0"/>
                  <a:pt x="3475" y="0"/>
                </a:cubicBezTo>
                <a:close/>
              </a:path>
            </a:pathLst>
          </a:custGeom>
          <a:noFill/>
          <a:ln>
            <a:solidFill>
              <a:srgbClr val="90CDD1"/>
            </a:solidFill>
          </a:ln>
        </p:spPr>
        <p:style>
          <a:lnRef idx="2"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lnRef>
          <a:fillRef idx="1"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582137" tIns="121839" rIns="280904" bIns="121839" numCol="1" spcCol="1270" anchor="ctr" anchorCtr="0">
            <a:noAutofit/>
          </a:bodyPr>
          <a:lstStyle/>
          <a:p>
            <a:pPr marL="171450" lvl="1" indent="-171450" algn="l" defTabSz="71120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har char="•"/>
            </a:pPr>
            <a:endParaRPr lang="id-ID" sz="1400" kern="1200">
              <a:latin typeface="华文细黑" panose="02010600040101010101" pitchFamily="2" charset="-122"/>
              <a:ea typeface="微软雅黑" panose="020B0503020204020204" pitchFamily="34" charset="-122"/>
              <a:cs typeface="+mn-ea"/>
              <a:sym typeface="华文细黑" panose="02010600040101010101" pitchFamily="2" charset="-122"/>
            </a:endParaRPr>
          </a:p>
          <a:p>
            <a:pPr marL="171450" lvl="1" indent="-171450" algn="l" defTabSz="71120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har char="•"/>
            </a:pPr>
            <a:endParaRPr lang="id-ID" sz="1400" kern="1200">
              <a:latin typeface="华文细黑" panose="02010600040101010101" pitchFamily="2" charset="-122"/>
              <a:ea typeface="微软雅黑" panose="020B0503020204020204" pitchFamily="34" charset="-122"/>
              <a:cs typeface="+mn-ea"/>
              <a:sym typeface="华文细黑" panose="02010600040101010101" pitchFamily="2" charset="-122"/>
            </a:endParaRPr>
          </a:p>
        </p:txBody>
      </p:sp>
      <p:sp>
        <p:nvSpPr>
          <p:cNvPr id="20" name="Freeform 5">
            <a:extLst>
              <a:ext uri="{FF2B5EF4-FFF2-40B4-BE49-F238E27FC236}">
                <a16:creationId xmlns:a16="http://schemas.microsoft.com/office/drawing/2014/main" id="{AF953184-EE08-B686-DA6C-1845E39019A4}"/>
              </a:ext>
            </a:extLst>
          </p:cNvPr>
          <p:cNvSpPr/>
          <p:nvPr/>
        </p:nvSpPr>
        <p:spPr>
          <a:xfrm>
            <a:off x="1177906" y="2053306"/>
            <a:ext cx="793769" cy="766094"/>
          </a:xfrm>
          <a:custGeom>
            <a:avLst/>
            <a:gdLst>
              <a:gd name="connsiteX0" fmla="*/ 0 w 1152002"/>
              <a:gd name="connsiteY0" fmla="*/ 576001 h 1152002"/>
              <a:gd name="connsiteX1" fmla="*/ 576001 w 1152002"/>
              <a:gd name="connsiteY1" fmla="*/ 0 h 1152002"/>
              <a:gd name="connsiteX2" fmla="*/ 1152002 w 1152002"/>
              <a:gd name="connsiteY2" fmla="*/ 576001 h 1152002"/>
              <a:gd name="connsiteX3" fmla="*/ 576001 w 1152002"/>
              <a:gd name="connsiteY3" fmla="*/ 1152002 h 1152002"/>
              <a:gd name="connsiteX4" fmla="*/ 0 w 1152002"/>
              <a:gd name="connsiteY4" fmla="*/ 576001 h 1152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52002" h="1152002">
                <a:moveTo>
                  <a:pt x="0" y="576001"/>
                </a:moveTo>
                <a:cubicBezTo>
                  <a:pt x="0" y="257884"/>
                  <a:pt x="257884" y="0"/>
                  <a:pt x="576001" y="0"/>
                </a:cubicBezTo>
                <a:cubicBezTo>
                  <a:pt x="894118" y="0"/>
                  <a:pt x="1152002" y="257884"/>
                  <a:pt x="1152002" y="576001"/>
                </a:cubicBezTo>
                <a:cubicBezTo>
                  <a:pt x="1152002" y="894118"/>
                  <a:pt x="894118" y="1152002"/>
                  <a:pt x="576001" y="1152002"/>
                </a:cubicBezTo>
                <a:cubicBezTo>
                  <a:pt x="257884" y="1152002"/>
                  <a:pt x="0" y="894118"/>
                  <a:pt x="0" y="576001"/>
                </a:cubicBezTo>
                <a:close/>
              </a:path>
            </a:pathLst>
          </a:custGeom>
          <a:solidFill>
            <a:srgbClr val="437AA8"/>
          </a:solidFill>
          <a:ln w="38100">
            <a:solidFill>
              <a:schemeClr val="bg1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0"/>
              <a:satOff val="0"/>
              <a:lumOff val="0"/>
              <a:alphaOff val="0"/>
            </a:schemeClr>
          </a:fillRef>
          <a:effectRef idx="0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85852" tIns="185852" rIns="185852" bIns="185852" numCol="1" spcCol="1270" anchor="ctr" anchorCtr="0">
            <a:noAutofit/>
          </a:bodyPr>
          <a:lstStyle/>
          <a:p>
            <a:pPr lvl="0" algn="ctr" defTabSz="120015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endParaRPr lang="id-ID" sz="1400" kern="1200">
              <a:latin typeface="华文细黑" panose="02010600040101010101" pitchFamily="2" charset="-122"/>
              <a:ea typeface="微软雅黑" panose="020B0503020204020204" pitchFamily="34" charset="-122"/>
              <a:cs typeface="+mn-ea"/>
              <a:sym typeface="华文细黑" panose="02010600040101010101" pitchFamily="2" charset="-122"/>
            </a:endParaRPr>
          </a:p>
        </p:txBody>
      </p:sp>
      <p:sp>
        <p:nvSpPr>
          <p:cNvPr id="21" name="Freeform 82">
            <a:extLst>
              <a:ext uri="{FF2B5EF4-FFF2-40B4-BE49-F238E27FC236}">
                <a16:creationId xmlns:a16="http://schemas.microsoft.com/office/drawing/2014/main" id="{501572CB-064C-47DF-42B8-AC17B5F52831}"/>
              </a:ext>
            </a:extLst>
          </p:cNvPr>
          <p:cNvSpPr>
            <a:spLocks noEditPoints="1"/>
          </p:cNvSpPr>
          <p:nvPr/>
        </p:nvSpPr>
        <p:spPr bwMode="auto">
          <a:xfrm>
            <a:off x="1420885" y="2218606"/>
            <a:ext cx="293062" cy="435493"/>
          </a:xfrm>
          <a:custGeom>
            <a:avLst/>
            <a:gdLst/>
            <a:ahLst/>
            <a:cxnLst>
              <a:cxn ang="0">
                <a:pos x="61" y="26"/>
              </a:cxn>
              <a:cxn ang="0">
                <a:pos x="61" y="68"/>
              </a:cxn>
              <a:cxn ang="0">
                <a:pos x="58" y="72"/>
              </a:cxn>
              <a:cxn ang="0">
                <a:pos x="4" y="72"/>
              </a:cxn>
              <a:cxn ang="0">
                <a:pos x="0" y="68"/>
              </a:cxn>
              <a:cxn ang="0">
                <a:pos x="0" y="4"/>
              </a:cxn>
              <a:cxn ang="0">
                <a:pos x="4" y="0"/>
              </a:cxn>
              <a:cxn ang="0">
                <a:pos x="36" y="0"/>
              </a:cxn>
              <a:cxn ang="0">
                <a:pos x="36" y="22"/>
              </a:cxn>
              <a:cxn ang="0">
                <a:pos x="40" y="26"/>
              </a:cxn>
              <a:cxn ang="0">
                <a:pos x="61" y="26"/>
              </a:cxn>
              <a:cxn ang="0">
                <a:pos x="46" y="32"/>
              </a:cxn>
              <a:cxn ang="0">
                <a:pos x="45" y="31"/>
              </a:cxn>
              <a:cxn ang="0">
                <a:pos x="16" y="31"/>
              </a:cxn>
              <a:cxn ang="0">
                <a:pos x="15" y="32"/>
              </a:cxn>
              <a:cxn ang="0">
                <a:pos x="15" y="35"/>
              </a:cxn>
              <a:cxn ang="0">
                <a:pos x="16" y="36"/>
              </a:cxn>
              <a:cxn ang="0">
                <a:pos x="45" y="36"/>
              </a:cxn>
              <a:cxn ang="0">
                <a:pos x="46" y="35"/>
              </a:cxn>
              <a:cxn ang="0">
                <a:pos x="46" y="32"/>
              </a:cxn>
              <a:cxn ang="0">
                <a:pos x="46" y="43"/>
              </a:cxn>
              <a:cxn ang="0">
                <a:pos x="45" y="41"/>
              </a:cxn>
              <a:cxn ang="0">
                <a:pos x="16" y="41"/>
              </a:cxn>
              <a:cxn ang="0">
                <a:pos x="15" y="43"/>
              </a:cxn>
              <a:cxn ang="0">
                <a:pos x="15" y="45"/>
              </a:cxn>
              <a:cxn ang="0">
                <a:pos x="16" y="47"/>
              </a:cxn>
              <a:cxn ang="0">
                <a:pos x="45" y="47"/>
              </a:cxn>
              <a:cxn ang="0">
                <a:pos x="46" y="45"/>
              </a:cxn>
              <a:cxn ang="0">
                <a:pos x="46" y="43"/>
              </a:cxn>
              <a:cxn ang="0">
                <a:pos x="46" y="53"/>
              </a:cxn>
              <a:cxn ang="0">
                <a:pos x="45" y="52"/>
              </a:cxn>
              <a:cxn ang="0">
                <a:pos x="16" y="52"/>
              </a:cxn>
              <a:cxn ang="0">
                <a:pos x="15" y="53"/>
              </a:cxn>
              <a:cxn ang="0">
                <a:pos x="15" y="56"/>
              </a:cxn>
              <a:cxn ang="0">
                <a:pos x="16" y="57"/>
              </a:cxn>
              <a:cxn ang="0">
                <a:pos x="45" y="57"/>
              </a:cxn>
              <a:cxn ang="0">
                <a:pos x="46" y="56"/>
              </a:cxn>
              <a:cxn ang="0">
                <a:pos x="46" y="53"/>
              </a:cxn>
              <a:cxn ang="0">
                <a:pos x="60" y="21"/>
              </a:cxn>
              <a:cxn ang="0">
                <a:pos x="41" y="21"/>
              </a:cxn>
              <a:cxn ang="0">
                <a:pos x="41" y="2"/>
              </a:cxn>
              <a:cxn ang="0">
                <a:pos x="42" y="3"/>
              </a:cxn>
              <a:cxn ang="0">
                <a:pos x="59" y="19"/>
              </a:cxn>
              <a:cxn ang="0">
                <a:pos x="60" y="21"/>
              </a:cxn>
            </a:cxnLst>
            <a:rect l="0" t="0" r="r" b="b"/>
            <a:pathLst>
              <a:path w="61" h="72">
                <a:moveTo>
                  <a:pt x="61" y="26"/>
                </a:moveTo>
                <a:cubicBezTo>
                  <a:pt x="61" y="68"/>
                  <a:pt x="61" y="68"/>
                  <a:pt x="61" y="68"/>
                </a:cubicBezTo>
                <a:cubicBezTo>
                  <a:pt x="61" y="71"/>
                  <a:pt x="60" y="72"/>
                  <a:pt x="58" y="72"/>
                </a:cubicBezTo>
                <a:cubicBezTo>
                  <a:pt x="4" y="72"/>
                  <a:pt x="4" y="72"/>
                  <a:pt x="4" y="72"/>
                </a:cubicBezTo>
                <a:cubicBezTo>
                  <a:pt x="1" y="72"/>
                  <a:pt x="0" y="71"/>
                  <a:pt x="0" y="68"/>
                </a:cubicBezTo>
                <a:cubicBezTo>
                  <a:pt x="0" y="4"/>
                  <a:pt x="0" y="4"/>
                  <a:pt x="0" y="4"/>
                </a:cubicBezTo>
                <a:cubicBezTo>
                  <a:pt x="0" y="2"/>
                  <a:pt x="1" y="0"/>
                  <a:pt x="4" y="0"/>
                </a:cubicBezTo>
                <a:cubicBezTo>
                  <a:pt x="36" y="0"/>
                  <a:pt x="36" y="0"/>
                  <a:pt x="36" y="0"/>
                </a:cubicBezTo>
                <a:cubicBezTo>
                  <a:pt x="36" y="22"/>
                  <a:pt x="36" y="22"/>
                  <a:pt x="36" y="22"/>
                </a:cubicBezTo>
                <a:cubicBezTo>
                  <a:pt x="36" y="24"/>
                  <a:pt x="37" y="26"/>
                  <a:pt x="40" y="26"/>
                </a:cubicBezTo>
                <a:lnTo>
                  <a:pt x="61" y="26"/>
                </a:lnTo>
                <a:close/>
                <a:moveTo>
                  <a:pt x="46" y="32"/>
                </a:moveTo>
                <a:cubicBezTo>
                  <a:pt x="46" y="32"/>
                  <a:pt x="45" y="31"/>
                  <a:pt x="45" y="31"/>
                </a:cubicBezTo>
                <a:cubicBezTo>
                  <a:pt x="16" y="31"/>
                  <a:pt x="16" y="31"/>
                  <a:pt x="16" y="31"/>
                </a:cubicBezTo>
                <a:cubicBezTo>
                  <a:pt x="16" y="31"/>
                  <a:pt x="15" y="32"/>
                  <a:pt x="15" y="32"/>
                </a:cubicBezTo>
                <a:cubicBezTo>
                  <a:pt x="15" y="35"/>
                  <a:pt x="15" y="35"/>
                  <a:pt x="15" y="35"/>
                </a:cubicBezTo>
                <a:cubicBezTo>
                  <a:pt x="15" y="36"/>
                  <a:pt x="16" y="36"/>
                  <a:pt x="16" y="36"/>
                </a:cubicBezTo>
                <a:cubicBezTo>
                  <a:pt x="45" y="36"/>
                  <a:pt x="45" y="36"/>
                  <a:pt x="45" y="36"/>
                </a:cubicBezTo>
                <a:cubicBezTo>
                  <a:pt x="45" y="36"/>
                  <a:pt x="46" y="36"/>
                  <a:pt x="46" y="35"/>
                </a:cubicBezTo>
                <a:lnTo>
                  <a:pt x="46" y="32"/>
                </a:lnTo>
                <a:close/>
                <a:moveTo>
                  <a:pt x="46" y="43"/>
                </a:moveTo>
                <a:cubicBezTo>
                  <a:pt x="46" y="42"/>
                  <a:pt x="45" y="41"/>
                  <a:pt x="45" y="41"/>
                </a:cubicBezTo>
                <a:cubicBezTo>
                  <a:pt x="16" y="41"/>
                  <a:pt x="16" y="41"/>
                  <a:pt x="16" y="41"/>
                </a:cubicBezTo>
                <a:cubicBezTo>
                  <a:pt x="16" y="41"/>
                  <a:pt x="15" y="42"/>
                  <a:pt x="15" y="43"/>
                </a:cubicBezTo>
                <a:cubicBezTo>
                  <a:pt x="15" y="45"/>
                  <a:pt x="15" y="45"/>
                  <a:pt x="15" y="45"/>
                </a:cubicBezTo>
                <a:cubicBezTo>
                  <a:pt x="15" y="46"/>
                  <a:pt x="16" y="47"/>
                  <a:pt x="16" y="47"/>
                </a:cubicBezTo>
                <a:cubicBezTo>
                  <a:pt x="45" y="47"/>
                  <a:pt x="45" y="47"/>
                  <a:pt x="45" y="47"/>
                </a:cubicBezTo>
                <a:cubicBezTo>
                  <a:pt x="45" y="47"/>
                  <a:pt x="46" y="46"/>
                  <a:pt x="46" y="45"/>
                </a:cubicBezTo>
                <a:lnTo>
                  <a:pt x="46" y="43"/>
                </a:lnTo>
                <a:close/>
                <a:moveTo>
                  <a:pt x="46" y="53"/>
                </a:moveTo>
                <a:cubicBezTo>
                  <a:pt x="46" y="52"/>
                  <a:pt x="45" y="52"/>
                  <a:pt x="45" y="52"/>
                </a:cubicBezTo>
                <a:cubicBezTo>
                  <a:pt x="16" y="52"/>
                  <a:pt x="16" y="52"/>
                  <a:pt x="16" y="52"/>
                </a:cubicBezTo>
                <a:cubicBezTo>
                  <a:pt x="16" y="52"/>
                  <a:pt x="15" y="52"/>
                  <a:pt x="15" y="53"/>
                </a:cubicBezTo>
                <a:cubicBezTo>
                  <a:pt x="15" y="56"/>
                  <a:pt x="15" y="56"/>
                  <a:pt x="15" y="56"/>
                </a:cubicBezTo>
                <a:cubicBezTo>
                  <a:pt x="15" y="56"/>
                  <a:pt x="16" y="57"/>
                  <a:pt x="16" y="57"/>
                </a:cubicBezTo>
                <a:cubicBezTo>
                  <a:pt x="45" y="57"/>
                  <a:pt x="45" y="57"/>
                  <a:pt x="45" y="57"/>
                </a:cubicBezTo>
                <a:cubicBezTo>
                  <a:pt x="45" y="57"/>
                  <a:pt x="46" y="56"/>
                  <a:pt x="46" y="56"/>
                </a:cubicBezTo>
                <a:lnTo>
                  <a:pt x="46" y="53"/>
                </a:lnTo>
                <a:close/>
                <a:moveTo>
                  <a:pt x="60" y="21"/>
                </a:moveTo>
                <a:cubicBezTo>
                  <a:pt x="41" y="21"/>
                  <a:pt x="41" y="21"/>
                  <a:pt x="41" y="21"/>
                </a:cubicBezTo>
                <a:cubicBezTo>
                  <a:pt x="41" y="2"/>
                  <a:pt x="41" y="2"/>
                  <a:pt x="41" y="2"/>
                </a:cubicBezTo>
                <a:cubicBezTo>
                  <a:pt x="41" y="2"/>
                  <a:pt x="42" y="3"/>
                  <a:pt x="42" y="3"/>
                </a:cubicBezTo>
                <a:cubicBezTo>
                  <a:pt x="59" y="19"/>
                  <a:pt x="59" y="19"/>
                  <a:pt x="59" y="19"/>
                </a:cubicBezTo>
                <a:cubicBezTo>
                  <a:pt x="59" y="20"/>
                  <a:pt x="59" y="20"/>
                  <a:pt x="60" y="21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30000"/>
              </a:lnSpc>
              <a:buClrTx/>
              <a:buSzTx/>
              <a:buFontTx/>
              <a:buNone/>
              <a:defRPr/>
            </a:pPr>
            <a:endParaRPr kumimoji="0" lang="en-US" sz="1400" b="0" u="none" strike="noStrike" kern="0" cap="none" spc="0" normalizeH="0" baseline="0" noProof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华文细黑" panose="02010600040101010101" pitchFamily="2" charset="-122"/>
              <a:ea typeface="微软雅黑" panose="020B0503020204020204" pitchFamily="34" charset="-122"/>
              <a:cs typeface="+mn-ea"/>
              <a:sym typeface="华文细黑" panose="02010600040101010101" pitchFamily="2" charset="-122"/>
            </a:endParaRP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F8A34609-84D9-3B2C-91A7-DD7169507807}"/>
              </a:ext>
            </a:extLst>
          </p:cNvPr>
          <p:cNvSpPr txBox="1"/>
          <p:nvPr/>
        </p:nvSpPr>
        <p:spPr>
          <a:xfrm>
            <a:off x="1938218" y="2234939"/>
            <a:ext cx="326243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>
                <a:solidFill>
                  <a:schemeClr val="accent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一、自觉维护社会公共秩序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F5DFCE23-8316-DBFF-C06D-283EB540D5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2924175" y="3613302"/>
            <a:ext cx="1162050" cy="2170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文本框 26">
            <a:extLst>
              <a:ext uri="{FF2B5EF4-FFF2-40B4-BE49-F238E27FC236}">
                <a16:creationId xmlns:a16="http://schemas.microsoft.com/office/drawing/2014/main" id="{0C7CC5CA-AE6F-98E0-5FBD-E45934B282BF}"/>
              </a:ext>
            </a:extLst>
          </p:cNvPr>
          <p:cNvSpPr txBox="1"/>
          <p:nvPr/>
        </p:nvSpPr>
        <p:spPr>
          <a:xfrm>
            <a:off x="4181475" y="3483651"/>
            <a:ext cx="6096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000" b="1" dirty="0">
                <a:solidFill>
                  <a:schemeClr val="accent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违法行为要承担法律责任</a:t>
            </a:r>
          </a:p>
        </p:txBody>
      </p:sp>
      <p:pic>
        <p:nvPicPr>
          <p:cNvPr id="34" name="Picture 2">
            <a:extLst>
              <a:ext uri="{FF2B5EF4-FFF2-40B4-BE49-F238E27FC236}">
                <a16:creationId xmlns:a16="http://schemas.microsoft.com/office/drawing/2014/main" id="{21823EFE-4EF3-CA9C-CE61-3FCB7D8B35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2924175" y="4465949"/>
            <a:ext cx="1162050" cy="2170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5" name="文本框 34">
            <a:extLst>
              <a:ext uri="{FF2B5EF4-FFF2-40B4-BE49-F238E27FC236}">
                <a16:creationId xmlns:a16="http://schemas.microsoft.com/office/drawing/2014/main" id="{EE7D5ED6-06E8-EE9A-BEA4-86F0AD984B9E}"/>
              </a:ext>
            </a:extLst>
          </p:cNvPr>
          <p:cNvSpPr txBox="1"/>
          <p:nvPr/>
        </p:nvSpPr>
        <p:spPr>
          <a:xfrm>
            <a:off x="4181475" y="4336298"/>
            <a:ext cx="6096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000" b="1" dirty="0">
                <a:solidFill>
                  <a:schemeClr val="accent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常见的违反治安管理的行为及其处罚</a:t>
            </a:r>
          </a:p>
        </p:txBody>
      </p:sp>
      <p:pic>
        <p:nvPicPr>
          <p:cNvPr id="36" name="Picture 2">
            <a:extLst>
              <a:ext uri="{FF2B5EF4-FFF2-40B4-BE49-F238E27FC236}">
                <a16:creationId xmlns:a16="http://schemas.microsoft.com/office/drawing/2014/main" id="{D35E1754-C7BF-2578-1598-D9AA3BD1B1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2924175" y="5448247"/>
            <a:ext cx="1162050" cy="2170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7" name="文本框 36">
            <a:extLst>
              <a:ext uri="{FF2B5EF4-FFF2-40B4-BE49-F238E27FC236}">
                <a16:creationId xmlns:a16="http://schemas.microsoft.com/office/drawing/2014/main" id="{1DB4B34C-FB55-1F2C-2473-08105F66DCBA}"/>
              </a:ext>
            </a:extLst>
          </p:cNvPr>
          <p:cNvSpPr txBox="1"/>
          <p:nvPr/>
        </p:nvSpPr>
        <p:spPr>
          <a:xfrm>
            <a:off x="4181475" y="5318596"/>
            <a:ext cx="6096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000" b="1" dirty="0">
                <a:solidFill>
                  <a:schemeClr val="accent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从小事做起，从我做起</a:t>
            </a:r>
          </a:p>
        </p:txBody>
      </p:sp>
    </p:spTree>
    <p:extLst>
      <p:ext uri="{BB962C8B-B14F-4D97-AF65-F5344CB8AC3E}">
        <p14:creationId xmlns:p14="http://schemas.microsoft.com/office/powerpoint/2010/main" val="2344779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>
            <a:extLst>
              <a:ext uri="{FF2B5EF4-FFF2-40B4-BE49-F238E27FC236}">
                <a16:creationId xmlns:a16="http://schemas.microsoft.com/office/drawing/2014/main" id="{8DCEFD44-D54C-93B4-3D34-C4ABBADDC130}"/>
              </a:ext>
            </a:extLst>
          </p:cNvPr>
          <p:cNvSpPr txBox="1"/>
          <p:nvPr/>
        </p:nvSpPr>
        <p:spPr>
          <a:xfrm>
            <a:off x="4575067" y="483219"/>
            <a:ext cx="2559158" cy="64633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dist"/>
            <a:endParaRPr lang="zh-CN" altLang="en-US" sz="7200" b="1" dirty="0">
              <a:solidFill>
                <a:schemeClr val="bg1"/>
              </a:solidFill>
              <a:latin typeface="宋体" panose="02010600030101010101" pitchFamily="2" charset="-122"/>
              <a:ea typeface="宋体" panose="02010600030101010101" pitchFamily="2" charset="-122"/>
              <a:cs typeface="+mn-ea"/>
              <a:sym typeface="+mn-lt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607665AA-96C6-7B5B-6B02-653A43CA1D13}"/>
              </a:ext>
            </a:extLst>
          </p:cNvPr>
          <p:cNvSpPr txBox="1"/>
          <p:nvPr/>
        </p:nvSpPr>
        <p:spPr>
          <a:xfrm>
            <a:off x="4846557" y="460384"/>
            <a:ext cx="203773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solidFill>
                  <a:srgbClr val="C6E6E8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学习清单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3342CBEE-915F-B97A-4278-85487E80FD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6712" y="1405939"/>
            <a:ext cx="8130763" cy="176408"/>
          </a:xfrm>
          <a:prstGeom prst="rect">
            <a:avLst/>
          </a:prstGeom>
          <a:solidFill>
            <a:srgbClr val="437AA8"/>
          </a:solidFill>
          <a:ln>
            <a:noFill/>
          </a:ln>
        </p:spPr>
      </p:pic>
      <p:sp>
        <p:nvSpPr>
          <p:cNvPr id="18" name="Freeform 1">
            <a:extLst>
              <a:ext uri="{FF2B5EF4-FFF2-40B4-BE49-F238E27FC236}">
                <a16:creationId xmlns:a16="http://schemas.microsoft.com/office/drawing/2014/main" id="{90DDA92F-7D6F-E7F3-29CF-BBC7C5989D60}"/>
              </a:ext>
            </a:extLst>
          </p:cNvPr>
          <p:cNvSpPr/>
          <p:nvPr/>
        </p:nvSpPr>
        <p:spPr>
          <a:xfrm>
            <a:off x="1258406" y="2155492"/>
            <a:ext cx="3316661" cy="562869"/>
          </a:xfrm>
          <a:custGeom>
            <a:avLst/>
            <a:gdLst>
              <a:gd name="connsiteX0" fmla="*/ 3475 w 21600"/>
              <a:gd name="connsiteY0" fmla="*/ 0 h 21600"/>
              <a:gd name="connsiteX1" fmla="*/ 18125 w 21600"/>
              <a:gd name="connsiteY1" fmla="*/ 0 h 21600"/>
              <a:gd name="connsiteX2" fmla="*/ 21600 w 21600"/>
              <a:gd name="connsiteY2" fmla="*/ 10800 h 21600"/>
              <a:gd name="connsiteX3" fmla="*/ 18125 w 21600"/>
              <a:gd name="connsiteY3" fmla="*/ 21600 h 21600"/>
              <a:gd name="connsiteX4" fmla="*/ 3475 w 21600"/>
              <a:gd name="connsiteY4" fmla="*/ 21600 h 21600"/>
              <a:gd name="connsiteX5" fmla="*/ 0 w 21600"/>
              <a:gd name="connsiteY5" fmla="*/ 10800 h 21600"/>
              <a:gd name="connsiteX6" fmla="*/ 3475 w 21600"/>
              <a:gd name="connsiteY6" fmla="*/ 0 h 2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1600" h="21600">
                <a:moveTo>
                  <a:pt x="3475" y="0"/>
                </a:moveTo>
                <a:lnTo>
                  <a:pt x="18125" y="0"/>
                </a:lnTo>
                <a:cubicBezTo>
                  <a:pt x="20044" y="0"/>
                  <a:pt x="21600" y="4835"/>
                  <a:pt x="21600" y="10800"/>
                </a:cubicBezTo>
                <a:cubicBezTo>
                  <a:pt x="21600" y="16765"/>
                  <a:pt x="20044" y="21600"/>
                  <a:pt x="18125" y="21600"/>
                </a:cubicBezTo>
                <a:lnTo>
                  <a:pt x="3475" y="21600"/>
                </a:lnTo>
                <a:cubicBezTo>
                  <a:pt x="1556" y="21600"/>
                  <a:pt x="0" y="16765"/>
                  <a:pt x="0" y="10800"/>
                </a:cubicBezTo>
                <a:cubicBezTo>
                  <a:pt x="0" y="4835"/>
                  <a:pt x="1556" y="0"/>
                  <a:pt x="3475" y="0"/>
                </a:cubicBezTo>
                <a:close/>
              </a:path>
            </a:pathLst>
          </a:custGeom>
          <a:noFill/>
          <a:ln>
            <a:solidFill>
              <a:srgbClr val="90CDD1"/>
            </a:solidFill>
          </a:ln>
        </p:spPr>
        <p:style>
          <a:lnRef idx="2"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lnRef>
          <a:fillRef idx="1"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582137" tIns="121839" rIns="280904" bIns="121839" numCol="1" spcCol="1270" anchor="ctr" anchorCtr="0">
            <a:noAutofit/>
          </a:bodyPr>
          <a:lstStyle/>
          <a:p>
            <a:pPr marL="171450" lvl="1" indent="-171450" algn="l" defTabSz="71120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har char="•"/>
            </a:pPr>
            <a:endParaRPr lang="id-ID" sz="1400" kern="1200">
              <a:latin typeface="华文细黑" panose="02010600040101010101" pitchFamily="2" charset="-122"/>
              <a:ea typeface="微软雅黑" panose="020B0503020204020204" pitchFamily="34" charset="-122"/>
              <a:cs typeface="+mn-ea"/>
              <a:sym typeface="华文细黑" panose="02010600040101010101" pitchFamily="2" charset="-122"/>
            </a:endParaRPr>
          </a:p>
          <a:p>
            <a:pPr marL="171450" lvl="1" indent="-171450" algn="l" defTabSz="71120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har char="•"/>
            </a:pPr>
            <a:endParaRPr lang="id-ID" sz="1400" kern="1200">
              <a:latin typeface="华文细黑" panose="02010600040101010101" pitchFamily="2" charset="-122"/>
              <a:ea typeface="微软雅黑" panose="020B0503020204020204" pitchFamily="34" charset="-122"/>
              <a:cs typeface="+mn-ea"/>
              <a:sym typeface="华文细黑" panose="02010600040101010101" pitchFamily="2" charset="-122"/>
            </a:endParaRPr>
          </a:p>
        </p:txBody>
      </p:sp>
      <p:sp>
        <p:nvSpPr>
          <p:cNvPr id="20" name="Freeform 5">
            <a:extLst>
              <a:ext uri="{FF2B5EF4-FFF2-40B4-BE49-F238E27FC236}">
                <a16:creationId xmlns:a16="http://schemas.microsoft.com/office/drawing/2014/main" id="{AF953184-EE08-B686-DA6C-1845E39019A4}"/>
              </a:ext>
            </a:extLst>
          </p:cNvPr>
          <p:cNvSpPr/>
          <p:nvPr/>
        </p:nvSpPr>
        <p:spPr>
          <a:xfrm>
            <a:off x="1177906" y="2053306"/>
            <a:ext cx="793769" cy="766094"/>
          </a:xfrm>
          <a:custGeom>
            <a:avLst/>
            <a:gdLst>
              <a:gd name="connsiteX0" fmla="*/ 0 w 1152002"/>
              <a:gd name="connsiteY0" fmla="*/ 576001 h 1152002"/>
              <a:gd name="connsiteX1" fmla="*/ 576001 w 1152002"/>
              <a:gd name="connsiteY1" fmla="*/ 0 h 1152002"/>
              <a:gd name="connsiteX2" fmla="*/ 1152002 w 1152002"/>
              <a:gd name="connsiteY2" fmla="*/ 576001 h 1152002"/>
              <a:gd name="connsiteX3" fmla="*/ 576001 w 1152002"/>
              <a:gd name="connsiteY3" fmla="*/ 1152002 h 1152002"/>
              <a:gd name="connsiteX4" fmla="*/ 0 w 1152002"/>
              <a:gd name="connsiteY4" fmla="*/ 576001 h 1152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52002" h="1152002">
                <a:moveTo>
                  <a:pt x="0" y="576001"/>
                </a:moveTo>
                <a:cubicBezTo>
                  <a:pt x="0" y="257884"/>
                  <a:pt x="257884" y="0"/>
                  <a:pt x="576001" y="0"/>
                </a:cubicBezTo>
                <a:cubicBezTo>
                  <a:pt x="894118" y="0"/>
                  <a:pt x="1152002" y="257884"/>
                  <a:pt x="1152002" y="576001"/>
                </a:cubicBezTo>
                <a:cubicBezTo>
                  <a:pt x="1152002" y="894118"/>
                  <a:pt x="894118" y="1152002"/>
                  <a:pt x="576001" y="1152002"/>
                </a:cubicBezTo>
                <a:cubicBezTo>
                  <a:pt x="257884" y="1152002"/>
                  <a:pt x="0" y="894118"/>
                  <a:pt x="0" y="576001"/>
                </a:cubicBezTo>
                <a:close/>
              </a:path>
            </a:pathLst>
          </a:custGeom>
          <a:solidFill>
            <a:srgbClr val="437AA8"/>
          </a:solidFill>
          <a:ln w="38100">
            <a:solidFill>
              <a:schemeClr val="bg1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0"/>
              <a:satOff val="0"/>
              <a:lumOff val="0"/>
              <a:alphaOff val="0"/>
            </a:schemeClr>
          </a:fillRef>
          <a:effectRef idx="0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85852" tIns="185852" rIns="185852" bIns="185852" numCol="1" spcCol="1270" anchor="ctr" anchorCtr="0">
            <a:noAutofit/>
          </a:bodyPr>
          <a:lstStyle/>
          <a:p>
            <a:pPr lvl="0" algn="ctr" defTabSz="120015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endParaRPr lang="id-ID" sz="1400" kern="1200">
              <a:latin typeface="华文细黑" panose="02010600040101010101" pitchFamily="2" charset="-122"/>
              <a:ea typeface="微软雅黑" panose="020B0503020204020204" pitchFamily="34" charset="-122"/>
              <a:cs typeface="+mn-ea"/>
              <a:sym typeface="华文细黑" panose="02010600040101010101" pitchFamily="2" charset="-122"/>
            </a:endParaRPr>
          </a:p>
        </p:txBody>
      </p:sp>
      <p:sp>
        <p:nvSpPr>
          <p:cNvPr id="21" name="Freeform 82">
            <a:extLst>
              <a:ext uri="{FF2B5EF4-FFF2-40B4-BE49-F238E27FC236}">
                <a16:creationId xmlns:a16="http://schemas.microsoft.com/office/drawing/2014/main" id="{501572CB-064C-47DF-42B8-AC17B5F52831}"/>
              </a:ext>
            </a:extLst>
          </p:cNvPr>
          <p:cNvSpPr>
            <a:spLocks noEditPoints="1"/>
          </p:cNvSpPr>
          <p:nvPr/>
        </p:nvSpPr>
        <p:spPr bwMode="auto">
          <a:xfrm>
            <a:off x="1420885" y="2218606"/>
            <a:ext cx="293062" cy="435493"/>
          </a:xfrm>
          <a:custGeom>
            <a:avLst/>
            <a:gdLst/>
            <a:ahLst/>
            <a:cxnLst>
              <a:cxn ang="0">
                <a:pos x="61" y="26"/>
              </a:cxn>
              <a:cxn ang="0">
                <a:pos x="61" y="68"/>
              </a:cxn>
              <a:cxn ang="0">
                <a:pos x="58" y="72"/>
              </a:cxn>
              <a:cxn ang="0">
                <a:pos x="4" y="72"/>
              </a:cxn>
              <a:cxn ang="0">
                <a:pos x="0" y="68"/>
              </a:cxn>
              <a:cxn ang="0">
                <a:pos x="0" y="4"/>
              </a:cxn>
              <a:cxn ang="0">
                <a:pos x="4" y="0"/>
              </a:cxn>
              <a:cxn ang="0">
                <a:pos x="36" y="0"/>
              </a:cxn>
              <a:cxn ang="0">
                <a:pos x="36" y="22"/>
              </a:cxn>
              <a:cxn ang="0">
                <a:pos x="40" y="26"/>
              </a:cxn>
              <a:cxn ang="0">
                <a:pos x="61" y="26"/>
              </a:cxn>
              <a:cxn ang="0">
                <a:pos x="46" y="32"/>
              </a:cxn>
              <a:cxn ang="0">
                <a:pos x="45" y="31"/>
              </a:cxn>
              <a:cxn ang="0">
                <a:pos x="16" y="31"/>
              </a:cxn>
              <a:cxn ang="0">
                <a:pos x="15" y="32"/>
              </a:cxn>
              <a:cxn ang="0">
                <a:pos x="15" y="35"/>
              </a:cxn>
              <a:cxn ang="0">
                <a:pos x="16" y="36"/>
              </a:cxn>
              <a:cxn ang="0">
                <a:pos x="45" y="36"/>
              </a:cxn>
              <a:cxn ang="0">
                <a:pos x="46" y="35"/>
              </a:cxn>
              <a:cxn ang="0">
                <a:pos x="46" y="32"/>
              </a:cxn>
              <a:cxn ang="0">
                <a:pos x="46" y="43"/>
              </a:cxn>
              <a:cxn ang="0">
                <a:pos x="45" y="41"/>
              </a:cxn>
              <a:cxn ang="0">
                <a:pos x="16" y="41"/>
              </a:cxn>
              <a:cxn ang="0">
                <a:pos x="15" y="43"/>
              </a:cxn>
              <a:cxn ang="0">
                <a:pos x="15" y="45"/>
              </a:cxn>
              <a:cxn ang="0">
                <a:pos x="16" y="47"/>
              </a:cxn>
              <a:cxn ang="0">
                <a:pos x="45" y="47"/>
              </a:cxn>
              <a:cxn ang="0">
                <a:pos x="46" y="45"/>
              </a:cxn>
              <a:cxn ang="0">
                <a:pos x="46" y="43"/>
              </a:cxn>
              <a:cxn ang="0">
                <a:pos x="46" y="53"/>
              </a:cxn>
              <a:cxn ang="0">
                <a:pos x="45" y="52"/>
              </a:cxn>
              <a:cxn ang="0">
                <a:pos x="16" y="52"/>
              </a:cxn>
              <a:cxn ang="0">
                <a:pos x="15" y="53"/>
              </a:cxn>
              <a:cxn ang="0">
                <a:pos x="15" y="56"/>
              </a:cxn>
              <a:cxn ang="0">
                <a:pos x="16" y="57"/>
              </a:cxn>
              <a:cxn ang="0">
                <a:pos x="45" y="57"/>
              </a:cxn>
              <a:cxn ang="0">
                <a:pos x="46" y="56"/>
              </a:cxn>
              <a:cxn ang="0">
                <a:pos x="46" y="53"/>
              </a:cxn>
              <a:cxn ang="0">
                <a:pos x="60" y="21"/>
              </a:cxn>
              <a:cxn ang="0">
                <a:pos x="41" y="21"/>
              </a:cxn>
              <a:cxn ang="0">
                <a:pos x="41" y="2"/>
              </a:cxn>
              <a:cxn ang="0">
                <a:pos x="42" y="3"/>
              </a:cxn>
              <a:cxn ang="0">
                <a:pos x="59" y="19"/>
              </a:cxn>
              <a:cxn ang="0">
                <a:pos x="60" y="21"/>
              </a:cxn>
            </a:cxnLst>
            <a:rect l="0" t="0" r="r" b="b"/>
            <a:pathLst>
              <a:path w="61" h="72">
                <a:moveTo>
                  <a:pt x="61" y="26"/>
                </a:moveTo>
                <a:cubicBezTo>
                  <a:pt x="61" y="68"/>
                  <a:pt x="61" y="68"/>
                  <a:pt x="61" y="68"/>
                </a:cubicBezTo>
                <a:cubicBezTo>
                  <a:pt x="61" y="71"/>
                  <a:pt x="60" y="72"/>
                  <a:pt x="58" y="72"/>
                </a:cubicBezTo>
                <a:cubicBezTo>
                  <a:pt x="4" y="72"/>
                  <a:pt x="4" y="72"/>
                  <a:pt x="4" y="72"/>
                </a:cubicBezTo>
                <a:cubicBezTo>
                  <a:pt x="1" y="72"/>
                  <a:pt x="0" y="71"/>
                  <a:pt x="0" y="68"/>
                </a:cubicBezTo>
                <a:cubicBezTo>
                  <a:pt x="0" y="4"/>
                  <a:pt x="0" y="4"/>
                  <a:pt x="0" y="4"/>
                </a:cubicBezTo>
                <a:cubicBezTo>
                  <a:pt x="0" y="2"/>
                  <a:pt x="1" y="0"/>
                  <a:pt x="4" y="0"/>
                </a:cubicBezTo>
                <a:cubicBezTo>
                  <a:pt x="36" y="0"/>
                  <a:pt x="36" y="0"/>
                  <a:pt x="36" y="0"/>
                </a:cubicBezTo>
                <a:cubicBezTo>
                  <a:pt x="36" y="22"/>
                  <a:pt x="36" y="22"/>
                  <a:pt x="36" y="22"/>
                </a:cubicBezTo>
                <a:cubicBezTo>
                  <a:pt x="36" y="24"/>
                  <a:pt x="37" y="26"/>
                  <a:pt x="40" y="26"/>
                </a:cubicBezTo>
                <a:lnTo>
                  <a:pt x="61" y="26"/>
                </a:lnTo>
                <a:close/>
                <a:moveTo>
                  <a:pt x="46" y="32"/>
                </a:moveTo>
                <a:cubicBezTo>
                  <a:pt x="46" y="32"/>
                  <a:pt x="45" y="31"/>
                  <a:pt x="45" y="31"/>
                </a:cubicBezTo>
                <a:cubicBezTo>
                  <a:pt x="16" y="31"/>
                  <a:pt x="16" y="31"/>
                  <a:pt x="16" y="31"/>
                </a:cubicBezTo>
                <a:cubicBezTo>
                  <a:pt x="16" y="31"/>
                  <a:pt x="15" y="32"/>
                  <a:pt x="15" y="32"/>
                </a:cubicBezTo>
                <a:cubicBezTo>
                  <a:pt x="15" y="35"/>
                  <a:pt x="15" y="35"/>
                  <a:pt x="15" y="35"/>
                </a:cubicBezTo>
                <a:cubicBezTo>
                  <a:pt x="15" y="36"/>
                  <a:pt x="16" y="36"/>
                  <a:pt x="16" y="36"/>
                </a:cubicBezTo>
                <a:cubicBezTo>
                  <a:pt x="45" y="36"/>
                  <a:pt x="45" y="36"/>
                  <a:pt x="45" y="36"/>
                </a:cubicBezTo>
                <a:cubicBezTo>
                  <a:pt x="45" y="36"/>
                  <a:pt x="46" y="36"/>
                  <a:pt x="46" y="35"/>
                </a:cubicBezTo>
                <a:lnTo>
                  <a:pt x="46" y="32"/>
                </a:lnTo>
                <a:close/>
                <a:moveTo>
                  <a:pt x="46" y="43"/>
                </a:moveTo>
                <a:cubicBezTo>
                  <a:pt x="46" y="42"/>
                  <a:pt x="45" y="41"/>
                  <a:pt x="45" y="41"/>
                </a:cubicBezTo>
                <a:cubicBezTo>
                  <a:pt x="16" y="41"/>
                  <a:pt x="16" y="41"/>
                  <a:pt x="16" y="41"/>
                </a:cubicBezTo>
                <a:cubicBezTo>
                  <a:pt x="16" y="41"/>
                  <a:pt x="15" y="42"/>
                  <a:pt x="15" y="43"/>
                </a:cubicBezTo>
                <a:cubicBezTo>
                  <a:pt x="15" y="45"/>
                  <a:pt x="15" y="45"/>
                  <a:pt x="15" y="45"/>
                </a:cubicBezTo>
                <a:cubicBezTo>
                  <a:pt x="15" y="46"/>
                  <a:pt x="16" y="47"/>
                  <a:pt x="16" y="47"/>
                </a:cubicBezTo>
                <a:cubicBezTo>
                  <a:pt x="45" y="47"/>
                  <a:pt x="45" y="47"/>
                  <a:pt x="45" y="47"/>
                </a:cubicBezTo>
                <a:cubicBezTo>
                  <a:pt x="45" y="47"/>
                  <a:pt x="46" y="46"/>
                  <a:pt x="46" y="45"/>
                </a:cubicBezTo>
                <a:lnTo>
                  <a:pt x="46" y="43"/>
                </a:lnTo>
                <a:close/>
                <a:moveTo>
                  <a:pt x="46" y="53"/>
                </a:moveTo>
                <a:cubicBezTo>
                  <a:pt x="46" y="52"/>
                  <a:pt x="45" y="52"/>
                  <a:pt x="45" y="52"/>
                </a:cubicBezTo>
                <a:cubicBezTo>
                  <a:pt x="16" y="52"/>
                  <a:pt x="16" y="52"/>
                  <a:pt x="16" y="52"/>
                </a:cubicBezTo>
                <a:cubicBezTo>
                  <a:pt x="16" y="52"/>
                  <a:pt x="15" y="52"/>
                  <a:pt x="15" y="53"/>
                </a:cubicBezTo>
                <a:cubicBezTo>
                  <a:pt x="15" y="56"/>
                  <a:pt x="15" y="56"/>
                  <a:pt x="15" y="56"/>
                </a:cubicBezTo>
                <a:cubicBezTo>
                  <a:pt x="15" y="56"/>
                  <a:pt x="16" y="57"/>
                  <a:pt x="16" y="57"/>
                </a:cubicBezTo>
                <a:cubicBezTo>
                  <a:pt x="45" y="57"/>
                  <a:pt x="45" y="57"/>
                  <a:pt x="45" y="57"/>
                </a:cubicBezTo>
                <a:cubicBezTo>
                  <a:pt x="45" y="57"/>
                  <a:pt x="46" y="56"/>
                  <a:pt x="46" y="56"/>
                </a:cubicBezTo>
                <a:lnTo>
                  <a:pt x="46" y="53"/>
                </a:lnTo>
                <a:close/>
                <a:moveTo>
                  <a:pt x="60" y="21"/>
                </a:moveTo>
                <a:cubicBezTo>
                  <a:pt x="41" y="21"/>
                  <a:pt x="41" y="21"/>
                  <a:pt x="41" y="21"/>
                </a:cubicBezTo>
                <a:cubicBezTo>
                  <a:pt x="41" y="2"/>
                  <a:pt x="41" y="2"/>
                  <a:pt x="41" y="2"/>
                </a:cubicBezTo>
                <a:cubicBezTo>
                  <a:pt x="41" y="2"/>
                  <a:pt x="42" y="3"/>
                  <a:pt x="42" y="3"/>
                </a:cubicBezTo>
                <a:cubicBezTo>
                  <a:pt x="59" y="19"/>
                  <a:pt x="59" y="19"/>
                  <a:pt x="59" y="19"/>
                </a:cubicBezTo>
                <a:cubicBezTo>
                  <a:pt x="59" y="20"/>
                  <a:pt x="59" y="20"/>
                  <a:pt x="60" y="21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30000"/>
              </a:lnSpc>
              <a:buClrTx/>
              <a:buSzTx/>
              <a:buFontTx/>
              <a:buNone/>
              <a:defRPr/>
            </a:pPr>
            <a:endParaRPr kumimoji="0" lang="en-US" sz="1400" b="0" u="none" strike="noStrike" kern="0" cap="none" spc="0" normalizeH="0" baseline="0" noProof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华文细黑" panose="02010600040101010101" pitchFamily="2" charset="-122"/>
              <a:ea typeface="微软雅黑" panose="020B0503020204020204" pitchFamily="34" charset="-122"/>
              <a:cs typeface="+mn-ea"/>
              <a:sym typeface="华文细黑" panose="02010600040101010101" pitchFamily="2" charset="-122"/>
            </a:endParaRP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F8A34609-84D9-3B2C-91A7-DD7169507807}"/>
              </a:ext>
            </a:extLst>
          </p:cNvPr>
          <p:cNvSpPr txBox="1"/>
          <p:nvPr/>
        </p:nvSpPr>
        <p:spPr>
          <a:xfrm>
            <a:off x="1938218" y="2234939"/>
            <a:ext cx="2249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>
                <a:solidFill>
                  <a:schemeClr val="accent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二、杜绝不良行为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F5DFCE23-8316-DBFF-C06D-283EB540D5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2924175" y="3613302"/>
            <a:ext cx="1162050" cy="2170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文本框 26">
            <a:extLst>
              <a:ext uri="{FF2B5EF4-FFF2-40B4-BE49-F238E27FC236}">
                <a16:creationId xmlns:a16="http://schemas.microsoft.com/office/drawing/2014/main" id="{0C7CC5CA-AE6F-98E0-5FBD-E45934B282BF}"/>
              </a:ext>
            </a:extLst>
          </p:cNvPr>
          <p:cNvSpPr txBox="1"/>
          <p:nvPr/>
        </p:nvSpPr>
        <p:spPr>
          <a:xfrm>
            <a:off x="4181475" y="3483651"/>
            <a:ext cx="6096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000" b="1" dirty="0">
                <a:solidFill>
                  <a:schemeClr val="accent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保护未成年人的方式和原则</a:t>
            </a:r>
          </a:p>
        </p:txBody>
      </p:sp>
      <p:pic>
        <p:nvPicPr>
          <p:cNvPr id="34" name="Picture 2">
            <a:extLst>
              <a:ext uri="{FF2B5EF4-FFF2-40B4-BE49-F238E27FC236}">
                <a16:creationId xmlns:a16="http://schemas.microsoft.com/office/drawing/2014/main" id="{21823EFE-4EF3-CA9C-CE61-3FCB7D8B35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2924175" y="4465949"/>
            <a:ext cx="1162050" cy="2170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5" name="文本框 34">
            <a:extLst>
              <a:ext uri="{FF2B5EF4-FFF2-40B4-BE49-F238E27FC236}">
                <a16:creationId xmlns:a16="http://schemas.microsoft.com/office/drawing/2014/main" id="{EE7D5ED6-06E8-EE9A-BEA4-86F0AD984B9E}"/>
              </a:ext>
            </a:extLst>
          </p:cNvPr>
          <p:cNvSpPr txBox="1"/>
          <p:nvPr/>
        </p:nvSpPr>
        <p:spPr>
          <a:xfrm>
            <a:off x="4181475" y="4336298"/>
            <a:ext cx="6096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000" b="1" dirty="0">
                <a:solidFill>
                  <a:schemeClr val="accent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常见的严重不良行为及其危害</a:t>
            </a:r>
          </a:p>
        </p:txBody>
      </p:sp>
      <p:pic>
        <p:nvPicPr>
          <p:cNvPr id="36" name="Picture 2">
            <a:extLst>
              <a:ext uri="{FF2B5EF4-FFF2-40B4-BE49-F238E27FC236}">
                <a16:creationId xmlns:a16="http://schemas.microsoft.com/office/drawing/2014/main" id="{D35E1754-C7BF-2578-1598-D9AA3BD1B1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2924175" y="5448247"/>
            <a:ext cx="1162050" cy="2170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7" name="文本框 36">
            <a:extLst>
              <a:ext uri="{FF2B5EF4-FFF2-40B4-BE49-F238E27FC236}">
                <a16:creationId xmlns:a16="http://schemas.microsoft.com/office/drawing/2014/main" id="{1DB4B34C-FB55-1F2C-2473-08105F66DCBA}"/>
              </a:ext>
            </a:extLst>
          </p:cNvPr>
          <p:cNvSpPr txBox="1"/>
          <p:nvPr/>
        </p:nvSpPr>
        <p:spPr>
          <a:xfrm>
            <a:off x="4181475" y="5318596"/>
            <a:ext cx="6096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000" b="1" dirty="0">
                <a:solidFill>
                  <a:schemeClr val="accent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增强法律意识，防微杜渐，防患于未然</a:t>
            </a:r>
          </a:p>
        </p:txBody>
      </p:sp>
    </p:spTree>
    <p:extLst>
      <p:ext uri="{BB962C8B-B14F-4D97-AF65-F5344CB8AC3E}">
        <p14:creationId xmlns:p14="http://schemas.microsoft.com/office/powerpoint/2010/main" val="226896732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3501</TotalTime>
  <Words>174</Words>
  <Application>Microsoft Office PowerPoint</Application>
  <PresentationFormat>宽屏</PresentationFormat>
  <Paragraphs>25</Paragraphs>
  <Slides>5</Slides>
  <Notes>0</Notes>
  <HiddenSlides>0</HiddenSlides>
  <MMClips>1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5</vt:i4>
      </vt:variant>
    </vt:vector>
  </HeadingPairs>
  <TitlesOfParts>
    <vt:vector size="11" baseType="lpstr">
      <vt:lpstr>等线</vt:lpstr>
      <vt:lpstr>等线 Light</vt:lpstr>
      <vt:lpstr>华文细黑</vt:lpstr>
      <vt:lpstr>宋体</vt:lpstr>
      <vt:lpstr>Arial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风云办公</dc:creator>
  <cp:lastModifiedBy>6 80</cp:lastModifiedBy>
  <cp:revision>47</cp:revision>
  <dcterms:created xsi:type="dcterms:W3CDTF">2018-11-27T07:14:38Z</dcterms:created>
  <dcterms:modified xsi:type="dcterms:W3CDTF">2022-12-05T07:16:40Z</dcterms:modified>
</cp:coreProperties>
</file>